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2" r:id="rId2"/>
    <p:sldId id="257" r:id="rId3"/>
    <p:sldId id="256" r:id="rId4"/>
    <p:sldId id="260" r:id="rId5"/>
    <p:sldId id="261" r:id="rId6"/>
    <p:sldId id="259" r:id="rId7"/>
    <p:sldId id="25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FF"/>
    <a:srgbClr val="FF1D1D"/>
    <a:srgbClr val="CC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04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4913D-9DCD-43CB-A581-370D561C0B9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234AA-E941-434F-9BE8-24A2107C9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86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F148569-C4C5-433F-A8CC-FDFA206929D8}" type="datetimeFigureOut">
              <a:rPr lang="en-US"/>
              <a:pPr>
                <a:defRPr/>
              </a:pPr>
              <a:t>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98CB75-59D2-452E-82B2-954A47981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397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0415D4-82CB-4048-9D8B-92ADF7C2CE9A}" type="slidenum">
              <a:rPr lang="en-US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89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62DC15-1295-4A6E-BE24-7BCC047186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620317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F1F8D0-6F1E-49C3-880B-35F1039850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57857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38C9F-C4C9-4C7B-8531-60E111A234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90916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8F53CF-6497-4848-9E26-4568C785FB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787449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D061CD-373C-4861-A773-1A977ED535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34200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65C6B5-D48C-4906-A681-2EA109B07C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39723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6A31AC-5032-406D-B8BC-43249C8F88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87695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889B90-B08A-432D-AF74-7D957FC550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20059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A864F1-1D21-4566-8684-B90A040B3C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84058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0A058B-AC70-4FF3-9670-9FF1B453F6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68605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B309D-68C7-44F4-BB56-3CA7803741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7185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7D7C5B5-2419-46AC-AA1F-4E9270A08C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spd="med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40386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00100" y="4495800"/>
            <a:ext cx="7543800" cy="1981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smtClean="0">
                <a:solidFill>
                  <a:srgbClr val="00FFFF"/>
                </a:solidFill>
              </a:rPr>
              <a:t>FEDERALISM</a:t>
            </a:r>
          </a:p>
          <a:p>
            <a:pPr algn="l" eaLnBrk="1" hangingPunct="1">
              <a:lnSpc>
                <a:spcPct val="80000"/>
              </a:lnSpc>
            </a:pPr>
            <a:endParaRPr lang="en-US" b="1" smtClean="0">
              <a:solidFill>
                <a:srgbClr val="00FFFF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b="1" smtClean="0">
                <a:solidFill>
                  <a:srgbClr val="00FFFF"/>
                </a:solidFill>
              </a:rPr>
              <a:t>The sharing of power between the central government and the states</a:t>
            </a:r>
          </a:p>
        </p:txBody>
      </p:sp>
      <p:pic>
        <p:nvPicPr>
          <p:cNvPr id="5124" name="Picture 5" descr="scan0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2" t="28217" r="17657" b="47884"/>
          <a:stretch>
            <a:fillRect/>
          </a:stretch>
        </p:blipFill>
        <p:spPr bwMode="auto">
          <a:xfrm>
            <a:off x="685800" y="228600"/>
            <a:ext cx="7772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36004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467600" cy="18288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FFFF"/>
                </a:solidFill>
              </a:rPr>
              <a:t>REPUBLICANISM</a:t>
            </a:r>
          </a:p>
          <a:p>
            <a:pPr algn="l" eaLnBrk="1" hangingPunct="1"/>
            <a:r>
              <a:rPr lang="en-US" b="1" smtClean="0">
                <a:solidFill>
                  <a:srgbClr val="00FFFF"/>
                </a:solidFill>
              </a:rPr>
              <a:t>Representative Democracy - people select government through voting</a:t>
            </a:r>
          </a:p>
        </p:txBody>
      </p:sp>
      <p:pic>
        <p:nvPicPr>
          <p:cNvPr id="6148" name="Picture 5" descr="scan0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1"/>
          <a:stretch>
            <a:fillRect/>
          </a:stretch>
        </p:blipFill>
        <p:spPr bwMode="auto">
          <a:xfrm>
            <a:off x="2247900" y="457200"/>
            <a:ext cx="4648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FFFF"/>
                </a:solidFill>
              </a:rPr>
              <a:t>Popular Sovereignty</a:t>
            </a:r>
          </a:p>
          <a:p>
            <a:pPr algn="l" eaLnBrk="1" hangingPunct="1"/>
            <a:r>
              <a:rPr lang="en-US" b="1" smtClean="0">
                <a:solidFill>
                  <a:srgbClr val="00FFFF"/>
                </a:solidFill>
              </a:rPr>
              <a:t>People can and should govern themselves- “The People Rule”</a:t>
            </a:r>
          </a:p>
        </p:txBody>
      </p:sp>
      <p:pic>
        <p:nvPicPr>
          <p:cNvPr id="7172" name="Picture 4" descr="POPS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457200"/>
            <a:ext cx="40671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med" advTm="1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48006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00100" y="4876800"/>
            <a:ext cx="7543800" cy="1981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smtClean="0">
                <a:solidFill>
                  <a:srgbClr val="00FFFF"/>
                </a:solidFill>
              </a:rPr>
              <a:t>LIMITED GOVERNMENT</a:t>
            </a:r>
          </a:p>
          <a:p>
            <a:pPr algn="l" eaLnBrk="1" hangingPunct="1">
              <a:lnSpc>
                <a:spcPct val="80000"/>
              </a:lnSpc>
            </a:pPr>
            <a:r>
              <a:rPr lang="en-US" b="1" smtClean="0">
                <a:solidFill>
                  <a:srgbClr val="00FFFF"/>
                </a:solidFill>
              </a:rPr>
              <a:t>Branches and levels of govt. are not all powerful- certain powers are denied.</a:t>
            </a:r>
          </a:p>
        </p:txBody>
      </p:sp>
      <p:pic>
        <p:nvPicPr>
          <p:cNvPr id="8196" name="Picture 5" descr="scan0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2" t="17102" r="28252" b="47029"/>
          <a:stretch>
            <a:fillRect/>
          </a:stretch>
        </p:blipFill>
        <p:spPr bwMode="auto">
          <a:xfrm>
            <a:off x="2882900" y="533400"/>
            <a:ext cx="3376613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48006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00100" y="4495800"/>
            <a:ext cx="75438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rgbClr val="00FFFF"/>
                </a:solidFill>
              </a:rPr>
              <a:t>SEPARATION OF POWERS-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rgbClr val="00FFFF"/>
                </a:solidFill>
              </a:rPr>
              <a:t>3 BRANCHES OF GOVERNMENT divided into executive, legislative and judicial branches</a:t>
            </a:r>
          </a:p>
          <a:p>
            <a:pPr algn="l" eaLnBrk="1" hangingPunct="1">
              <a:lnSpc>
                <a:spcPct val="90000"/>
              </a:lnSpc>
            </a:pPr>
            <a:endParaRPr lang="en-US" b="1" smtClean="0">
              <a:solidFill>
                <a:srgbClr val="00FFFF"/>
              </a:solidFill>
            </a:endParaRPr>
          </a:p>
        </p:txBody>
      </p:sp>
      <p:pic>
        <p:nvPicPr>
          <p:cNvPr id="9220" name="Picture 5" descr="scan0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3" t="22232" r="15303" b="51305"/>
          <a:stretch>
            <a:fillRect/>
          </a:stretch>
        </p:blipFill>
        <p:spPr bwMode="auto">
          <a:xfrm>
            <a:off x="990600" y="381000"/>
            <a:ext cx="71628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rgbClr val="00FFFF"/>
                </a:solidFill>
              </a:rPr>
              <a:t>CHECKS AND BALANCES</a:t>
            </a:r>
          </a:p>
          <a:p>
            <a:pPr algn="l" eaLnBrk="1" hangingPunct="1">
              <a:lnSpc>
                <a:spcPct val="90000"/>
              </a:lnSpc>
            </a:pPr>
            <a:r>
              <a:rPr lang="en-US" b="1" smtClean="0">
                <a:solidFill>
                  <a:srgbClr val="00FFFF"/>
                </a:solidFill>
              </a:rPr>
              <a:t>Each branch of government limits the others-no branch more powerful than the others</a:t>
            </a:r>
          </a:p>
        </p:txBody>
      </p:sp>
      <p:pic>
        <p:nvPicPr>
          <p:cNvPr id="10244" name="Picture 5" descr="scan0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2" t="5986" r="2354" b="36768"/>
          <a:stretch>
            <a:fillRect/>
          </a:stretch>
        </p:blipFill>
        <p:spPr bwMode="auto">
          <a:xfrm>
            <a:off x="2236788" y="0"/>
            <a:ext cx="46704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8600" y="457200"/>
            <a:ext cx="7772400" cy="4953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00100" y="4572000"/>
            <a:ext cx="75438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rgbClr val="00FFFF"/>
                </a:solidFill>
              </a:rPr>
              <a:t>INDIVIDUAL RIGHTS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mtClean="0">
                <a:solidFill>
                  <a:srgbClr val="00FFFF"/>
                </a:solidFill>
              </a:rPr>
              <a:t>Inalienable rights guaranteed to all human beings, described in the “Bill of Rights”  (amendments 1-10).</a:t>
            </a:r>
          </a:p>
        </p:txBody>
      </p:sp>
      <p:pic>
        <p:nvPicPr>
          <p:cNvPr id="11268" name="Picture 5" descr="scan0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2" b="42754"/>
          <a:stretch>
            <a:fillRect/>
          </a:stretch>
        </p:blipFill>
        <p:spPr bwMode="auto">
          <a:xfrm>
            <a:off x="687388" y="228600"/>
            <a:ext cx="7767637" cy="428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105</Words>
  <Application>Microsoft Office PowerPoint</Application>
  <PresentationFormat>On-screen Show (4:3)</PresentationFormat>
  <Paragraphs>16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Garamond</vt:lpstr>
      <vt:lpstr>Wingdings</vt:lpstr>
      <vt:lpstr>Verdana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Hawley</dc:creator>
  <cp:lastModifiedBy>Nicoletti, Michael</cp:lastModifiedBy>
  <cp:revision>34</cp:revision>
  <dcterms:created xsi:type="dcterms:W3CDTF">2004-12-01T03:08:34Z</dcterms:created>
  <dcterms:modified xsi:type="dcterms:W3CDTF">2014-02-12T13:12:25Z</dcterms:modified>
</cp:coreProperties>
</file>